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  <p:sldMasterId id="2147484058" r:id="rId2"/>
  </p:sldMasterIdLst>
  <p:notesMasterIdLst>
    <p:notesMasterId r:id="rId10"/>
  </p:notesMasterIdLst>
  <p:sldIdLst>
    <p:sldId id="256" r:id="rId3"/>
    <p:sldId id="257" r:id="rId4"/>
    <p:sldId id="258" r:id="rId5"/>
    <p:sldId id="260" r:id="rId6"/>
    <p:sldId id="261" r:id="rId7"/>
    <p:sldId id="262" r:id="rId8"/>
    <p:sldId id="263" r:id="rId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2880" userDrawn="1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engyu Ma" initials="TM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32FF"/>
    <a:srgbClr val="0000FF"/>
    <a:srgbClr val="0099FF"/>
    <a:srgbClr val="FF2600"/>
    <a:srgbClr val="9A44DC"/>
    <a:srgbClr val="FF9300"/>
    <a:srgbClr val="582AA0"/>
    <a:srgbClr val="1E4055"/>
    <a:srgbClr val="272727"/>
    <a:srgbClr val="B14F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223" autoAdjust="0"/>
    <p:restoredTop sz="86684"/>
  </p:normalViewPr>
  <p:slideViewPr>
    <p:cSldViewPr snapToGrid="0">
      <p:cViewPr varScale="1">
        <p:scale>
          <a:sx n="108" d="100"/>
          <a:sy n="108" d="100"/>
        </p:scale>
        <p:origin x="328" y="192"/>
      </p:cViewPr>
      <p:guideLst>
        <p:guide pos="2880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commentAuthors" Target="commentAuthors.xml"/><Relationship Id="rId5" Type="http://schemas.openxmlformats.org/officeDocument/2006/relationships/slide" Target="slides/slide3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theme" Target="theme/theme1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4D3B82-3B23-4184-8AB4-70D5EF1C3924}" type="datetimeFigureOut">
              <a:rPr lang="en-US" smtClean="0"/>
              <a:t>6/2/19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340277-2AFB-49CE-AF0D-E92FEC8FB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1535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340277-2AFB-49CE-AF0D-E92FEC8FB01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8730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340277-2AFB-49CE-AF0D-E92FEC8FB01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92951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340277-2AFB-49CE-AF0D-E92FEC8FB01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6664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340277-2AFB-49CE-AF0D-E92FEC8FB01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0119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Layouts/_rels/slideLayout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4530"/>
            <a:ext cx="6858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189" indent="0" algn="ctr">
              <a:buNone/>
              <a:defRPr sz="2800"/>
            </a:lvl2pPr>
            <a:lvl3pPr marL="914377" indent="0" algn="ctr">
              <a:buNone/>
              <a:defRPr sz="2400"/>
            </a:lvl3pPr>
            <a:lvl4pPr marL="1371566" indent="0" algn="ctr">
              <a:buNone/>
              <a:defRPr sz="2000"/>
            </a:lvl4pPr>
            <a:lvl5pPr marL="1828754" indent="0" algn="ctr">
              <a:buNone/>
              <a:defRPr sz="2000"/>
            </a:lvl5pPr>
            <a:lvl6pPr marL="2285943" indent="0" algn="ctr">
              <a:buNone/>
              <a:defRPr sz="2000"/>
            </a:lvl6pPr>
            <a:lvl7pPr marL="2743131" indent="0" algn="ctr">
              <a:buNone/>
              <a:defRPr sz="2000"/>
            </a:lvl7pPr>
            <a:lvl8pPr marL="3200320" indent="0" algn="ctr">
              <a:buNone/>
              <a:defRPr sz="2000"/>
            </a:lvl8pPr>
            <a:lvl9pPr marL="3657509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0A6E8-D0A8-4CFA-AFD9-F458D764C4F0}" type="datetimeFigureOut">
              <a:rPr lang="en-US" smtClean="0"/>
              <a:t>6/2/19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865FD-28AE-48DF-937C-6B17F07F8B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4854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0A6E8-D0A8-4CFA-AFD9-F458D764C4F0}" type="datetimeFigureOut">
              <a:rPr lang="en-US" smtClean="0"/>
              <a:t>6/2/19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865FD-28AE-48DF-937C-6B17F07F8B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8558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60362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360365"/>
            <a:ext cx="5800725" cy="581183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0A6E8-D0A8-4CFA-AFD9-F458D764C4F0}" type="datetimeFigureOut">
              <a:rPr lang="en-US" smtClean="0"/>
              <a:t>6/2/19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865FD-28AE-48DF-937C-6B17F07F8B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0703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85800" y="1346947"/>
            <a:ext cx="7772400" cy="80683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330709" y="2839183"/>
            <a:ext cx="8585860" cy="45719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35905" y="280283"/>
            <a:ext cx="8580664" cy="2487168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>
            <a:grpSpLocks noChangeAspect="1"/>
          </p:cNvGrpSpPr>
          <p:nvPr/>
        </p:nvGrpSpPr>
        <p:grpSpPr>
          <a:xfrm>
            <a:off x="8011668" y="2830581"/>
            <a:ext cx="914400" cy="914400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75335" y="34416"/>
            <a:ext cx="759333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6400" b="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2386" y="3156314"/>
            <a:ext cx="5918454" cy="1069848"/>
          </a:xfrm>
        </p:spPr>
        <p:txBody>
          <a:bodyPr>
            <a:normAutofit/>
          </a:bodyPr>
          <a:lstStyle>
            <a:lvl1pPr marL="0" indent="0" algn="l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0A6E8-D0A8-4CFA-AFD9-F458D764C4F0}" type="datetimeFigureOut">
              <a:rPr lang="en-US" smtClean="0"/>
              <a:t>6/2/19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12805" y="6272785"/>
            <a:ext cx="474573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21168" y="2936176"/>
            <a:ext cx="895401" cy="640080"/>
          </a:xfrm>
        </p:spPr>
        <p:txBody>
          <a:bodyPr/>
          <a:lstStyle>
            <a:lvl1pPr>
              <a:defRPr sz="2800" b="1"/>
            </a:lvl1pPr>
          </a:lstStyle>
          <a:p>
            <a:fld id="{6C8865FD-28AE-48DF-937C-6B17F07F8B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37137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00050" y="66540"/>
            <a:ext cx="8563356" cy="976775"/>
          </a:xfrm>
        </p:spPr>
        <p:txBody>
          <a:bodyPr/>
          <a:lstStyle>
            <a:lvl1pPr>
              <a:defRPr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00050" y="1112066"/>
            <a:ext cx="8563356" cy="4563836"/>
          </a:xfrm>
        </p:spPr>
        <p:txBody>
          <a:bodyPr>
            <a:noAutofit/>
          </a:bodyPr>
          <a:lstStyle>
            <a:lvl1pPr marL="182880" indent="-182880">
              <a:buFont typeface="Wingdings" panose="05000000000000000000" pitchFamily="2" charset="2"/>
              <a:buChar char="Ø"/>
              <a:defRPr sz="22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-182880">
              <a:buFont typeface="Wingdings" charset="2"/>
              <a:buChar char="Ø"/>
              <a:defRPr sz="2200">
                <a:latin typeface="Calibri" charset="0"/>
                <a:ea typeface="Calibri" charset="0"/>
                <a:cs typeface="Calibri" charset="0"/>
              </a:defRPr>
            </a:lvl2pPr>
            <a:lvl3pPr>
              <a:defRPr sz="2200">
                <a:latin typeface="Calibri" charset="0"/>
                <a:ea typeface="Calibri" charset="0"/>
                <a:cs typeface="Calibri" charset="0"/>
              </a:defRPr>
            </a:lvl3pPr>
            <a:lvl4pPr>
              <a:defRPr sz="2200"/>
            </a:lvl4pPr>
            <a:lvl5pPr>
              <a:defRPr sz="2200"/>
            </a:lvl5pPr>
          </a:lstStyle>
          <a:p>
            <a:pPr lvl="0"/>
            <a:r>
              <a:rPr lang="en-US" dirty="0"/>
              <a:t> 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0A6E8-D0A8-4CFA-AFD9-F458D764C4F0}" type="datetimeFigureOut">
              <a:rPr lang="en-US" smtClean="0"/>
              <a:t>6/2/19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95921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60"/>
            <a:ext cx="365760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92218" y="2194560"/>
            <a:ext cx="365760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0A6E8-D0A8-4CFA-AFD9-F458D764C4F0}" type="datetimeFigureOut">
              <a:rPr lang="en-US" smtClean="0"/>
              <a:t>6/2/19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865FD-28AE-48DF-937C-6B17F07F8B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9927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48256"/>
            <a:ext cx="365760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2743200"/>
            <a:ext cx="365760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20793" y="2048256"/>
            <a:ext cx="365760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20793" y="2743200"/>
            <a:ext cx="365760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0A6E8-D0A8-4CFA-AFD9-F458D764C4F0}" type="datetimeFigureOut">
              <a:rPr lang="en-US" smtClean="0"/>
              <a:t>6/2/19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865FD-28AE-48DF-937C-6B17F07F8B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0866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1470A6E8-D0A8-4CFA-AFD9-F458D764C4F0}" type="datetimeFigureOut">
              <a:rPr lang="en-US" smtClean="0"/>
              <a:t>6/2/19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865FD-28AE-48DF-937C-6B17F07F8B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9291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0A6E8-D0A8-4CFA-AFD9-F458D764C4F0}" type="datetimeFigureOut">
              <a:rPr lang="en-US" smtClean="0"/>
              <a:t>6/2/19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865FD-28AE-48DF-937C-6B17F07F8B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51115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6227806" y="1"/>
            <a:ext cx="2916194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12230" y="685800"/>
            <a:ext cx="2400300" cy="1737360"/>
          </a:xfrm>
        </p:spPr>
        <p:txBody>
          <a:bodyPr anchor="b">
            <a:normAutofit/>
          </a:bodyPr>
          <a:lstStyle>
            <a:lvl1pPr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685800"/>
            <a:ext cx="5033772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12230" y="2423160"/>
            <a:ext cx="24003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35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8522664" y="6255258"/>
            <a:ext cx="393192" cy="393192"/>
            <a:chOff x="8532189" y="5068824"/>
            <a:chExt cx="393192" cy="393192"/>
          </a:xfrm>
        </p:grpSpPr>
        <p:sp>
          <p:nvSpPr>
            <p:cNvPr id="13" name="Oval 12"/>
            <p:cNvSpPr>
              <a:spLocks noChangeAspect="1"/>
            </p:cNvSpPr>
            <p:nvPr/>
          </p:nvSpPr>
          <p:spPr>
            <a:xfrm>
              <a:off x="8532189" y="5068824"/>
              <a:ext cx="393192" cy="39319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8568766" y="5105400"/>
              <a:ext cx="320039" cy="320040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0A6E8-D0A8-4CFA-AFD9-F458D764C4F0}" type="datetimeFigureOut">
              <a:rPr lang="en-US" smtClean="0"/>
              <a:t>6/2/19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865FD-28AE-48DF-937C-6B17F07F8B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79265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6227806" y="1"/>
            <a:ext cx="2916194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12230" y="685800"/>
            <a:ext cx="2400300" cy="1737360"/>
          </a:xfrm>
        </p:spPr>
        <p:txBody>
          <a:bodyPr anchor="b">
            <a:normAutofit/>
          </a:bodyPr>
          <a:lstStyle>
            <a:lvl1pPr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6227805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12230" y="2423160"/>
            <a:ext cx="24003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35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8522664" y="6255258"/>
            <a:ext cx="393192" cy="393192"/>
            <a:chOff x="8532189" y="5068824"/>
            <a:chExt cx="393192" cy="393192"/>
          </a:xfrm>
        </p:grpSpPr>
        <p:sp>
          <p:nvSpPr>
            <p:cNvPr id="13" name="Oval 12"/>
            <p:cNvSpPr>
              <a:spLocks noChangeAspect="1"/>
            </p:cNvSpPr>
            <p:nvPr/>
          </p:nvSpPr>
          <p:spPr>
            <a:xfrm>
              <a:off x="8532189" y="5068824"/>
              <a:ext cx="393192" cy="39319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8568766" y="5105400"/>
              <a:ext cx="320039" cy="320040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0A6E8-D0A8-4CFA-AFD9-F458D764C4F0}" type="datetimeFigureOut">
              <a:rPr lang="en-US" smtClean="0"/>
              <a:t>6/2/19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865FD-28AE-48DF-937C-6B17F07F8B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50436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0A6E8-D0A8-4CFA-AFD9-F458D764C4F0}" type="datetimeFigureOut">
              <a:rPr lang="en-US" smtClean="0"/>
              <a:t>6/2/19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865FD-28AE-48DF-937C-6B17F07F8B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02949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0A6E8-D0A8-4CFA-AFD9-F458D764C4F0}" type="datetimeFigureOut">
              <a:rPr lang="en-US" smtClean="0"/>
              <a:t>6/2/19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865FD-28AE-48DF-937C-6B17F07F8B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95726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533400"/>
            <a:ext cx="1914525" cy="5638800"/>
          </a:xfrm>
        </p:spPr>
        <p:txBody>
          <a:bodyPr vert="eaVert"/>
          <a:lstStyle>
            <a:lvl1pPr>
              <a:defRPr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0100" y="533400"/>
            <a:ext cx="5629275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0A6E8-D0A8-4CFA-AFD9-F458D764C4F0}" type="datetimeFigureOut">
              <a:rPr lang="en-US" smtClean="0"/>
              <a:t>6/2/19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865FD-28AE-48DF-937C-6B17F07F8B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85031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9885" y="175887"/>
            <a:ext cx="8376312" cy="935954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79885" y="1337308"/>
            <a:ext cx="8376312" cy="4606291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0A6E8-D0A8-4CFA-AFD9-F458D764C4F0}" type="datetimeFigureOut">
              <a:rPr lang="en-US" smtClean="0"/>
              <a:t>6/2/19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79885" y="6238493"/>
            <a:ext cx="474573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865FD-28AE-48DF-937C-6B17F07F8B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5085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12423"/>
            <a:ext cx="78867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52636"/>
            <a:ext cx="78867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0A6E8-D0A8-4CFA-AFD9-F458D764C4F0}" type="datetimeFigureOut">
              <a:rPr lang="en-US" smtClean="0"/>
              <a:t>6/2/19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865FD-28AE-48DF-937C-6B17F07F8B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4383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33845" y="1828803"/>
            <a:ext cx="3886200" cy="43513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8803"/>
            <a:ext cx="3886200" cy="43513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0A6E8-D0A8-4CFA-AFD9-F458D764C4F0}" type="datetimeFigureOut">
              <a:rPr lang="en-US" smtClean="0"/>
              <a:t>6/2/19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865FD-28AE-48DF-937C-6B17F07F8B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10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3845" y="1681852"/>
            <a:ext cx="386715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45" y="2507553"/>
            <a:ext cx="3867150" cy="36805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1" y="1681851"/>
            <a:ext cx="38862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1" y="2507553"/>
            <a:ext cx="3886201" cy="36805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0A6E8-D0A8-4CFA-AFD9-F458D764C4F0}" type="datetimeFigureOut">
              <a:rPr lang="en-US" smtClean="0"/>
              <a:t>6/2/19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865FD-28AE-48DF-937C-6B17F07F8B16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61316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0A6E8-D0A8-4CFA-AFD9-F458D764C4F0}" type="datetimeFigureOut">
              <a:rPr lang="en-US" smtClean="0"/>
              <a:t>6/2/19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865FD-28AE-48DF-937C-6B17F07F8B16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015498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0A6E8-D0A8-4CFA-AFD9-F458D764C4F0}" type="datetimeFigureOut">
              <a:rPr lang="en-US" smtClean="0"/>
              <a:t>6/2/19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865FD-28AE-48DF-937C-6B17F07F8B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6978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457203"/>
            <a:ext cx="294894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6200" y="990600"/>
            <a:ext cx="462915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2057399"/>
            <a:ext cx="294894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0A6E8-D0A8-4CFA-AFD9-F458D764C4F0}" type="datetimeFigureOut">
              <a:rPr lang="en-US" smtClean="0"/>
              <a:t>6/2/19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865FD-28AE-48DF-937C-6B17F07F8B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4286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457200"/>
            <a:ext cx="294894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6200" y="990600"/>
            <a:ext cx="462915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2057400"/>
            <a:ext cx="294894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0A6E8-D0A8-4CFA-AFD9-F458D764C4F0}" type="datetimeFigureOut">
              <a:rPr lang="en-US" smtClean="0"/>
              <a:t>6/2/19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865FD-28AE-48DF-937C-6B17F07F8B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0160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33845" y="365760"/>
            <a:ext cx="78867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3845" y="1828803"/>
            <a:ext cx="78867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1470A6E8-D0A8-4CFA-AFD9-F458D764C4F0}" type="datetimeFigureOut">
              <a:rPr lang="en-US" smtClean="0"/>
              <a:t>6/2/19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63145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8865FD-28AE-48DF-937C-6B17F07F8B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7118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00050" y="57514"/>
            <a:ext cx="8563356" cy="976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0050" y="1057066"/>
            <a:ext cx="8563356" cy="45638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992368" y="6419745"/>
            <a:ext cx="24551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1470A6E8-D0A8-4CFA-AFD9-F458D764C4F0}" type="datetimeFigureOut">
              <a:rPr lang="en-US" smtClean="0"/>
              <a:t>6/2/19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0050" y="6416251"/>
            <a:ext cx="47457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83346" y="6419745"/>
            <a:ext cx="4800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b="1" spc="-7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6C8865FD-28AE-48DF-937C-6B17F07F8B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1867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59" r:id="rId1"/>
    <p:sldLayoutId id="2147484060" r:id="rId2"/>
    <p:sldLayoutId id="2147484062" r:id="rId3"/>
    <p:sldLayoutId id="2147484063" r:id="rId4"/>
    <p:sldLayoutId id="2147484064" r:id="rId5"/>
    <p:sldLayoutId id="2147484065" r:id="rId6"/>
    <p:sldLayoutId id="2147484066" r:id="rId7"/>
    <p:sldLayoutId id="2147484067" r:id="rId8"/>
    <p:sldLayoutId id="2147484068" r:id="rId9"/>
    <p:sldLayoutId id="2147484069" r:id="rId10"/>
    <p:sldLayoutId id="214748405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0" kern="1200" cap="none" baseline="0">
          <a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charset="2"/>
        <a:buChar char="Ø"/>
        <a:defRPr sz="2000" kern="1200">
          <a:solidFill>
            <a:schemeClr val="tx1"/>
          </a:solidFill>
          <a:latin typeface="Calibri" charset="0"/>
          <a:ea typeface="Calibri" charset="0"/>
          <a:cs typeface="Calibri" charset="0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Calibri" charset="0"/>
          <a:ea typeface="Calibri" charset="0"/>
          <a:cs typeface="Calibri" charset="0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20128" y="484872"/>
            <a:ext cx="8723871" cy="2250089"/>
          </a:xfrm>
        </p:spPr>
        <p:txBody>
          <a:bodyPr/>
          <a:lstStyle/>
          <a:p>
            <a:r>
              <a:rPr lang="en-US" sz="6000" cap="none" dirty="0"/>
              <a:t>Adversarial Machine Learning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1967" y="3200401"/>
            <a:ext cx="8700228" cy="3175000"/>
          </a:xfrm>
        </p:spPr>
        <p:txBody>
          <a:bodyPr>
            <a:normAutofit/>
          </a:bodyPr>
          <a:lstStyle/>
          <a:p>
            <a:pPr algn="ctr"/>
            <a:r>
              <a:rPr lang="en-US" sz="2600" dirty="0"/>
              <a:t>CS229</a:t>
            </a:r>
          </a:p>
          <a:p>
            <a:pPr algn="ctr"/>
            <a:r>
              <a:rPr lang="en-US" sz="2600" dirty="0" err="1"/>
              <a:t>Tengyu</a:t>
            </a:r>
            <a:r>
              <a:rPr lang="en-US" sz="2600" dirty="0"/>
              <a:t> Ma</a:t>
            </a:r>
          </a:p>
        </p:txBody>
      </p:sp>
    </p:spTree>
    <p:extLst>
      <p:ext uri="{BB962C8B-B14F-4D97-AF65-F5344CB8AC3E}">
        <p14:creationId xmlns:p14="http://schemas.microsoft.com/office/powerpoint/2010/main" val="364254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66"/>
    </mc:Choice>
    <mc:Fallback xmlns="">
      <p:transition spd="slow" advTm="1666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F08160-1EBC-014A-B83D-D655581D8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Security Problems in Machine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5ABA87-30E4-3C43-B4F8-830F5EEE4B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Adversarial training data</a:t>
            </a:r>
          </a:p>
          <a:p>
            <a:pPr lvl="1"/>
            <a:r>
              <a:rPr lang="en-US" dirty="0"/>
              <a:t> ML training data are often crowd-sourced or crawled from the web</a:t>
            </a:r>
          </a:p>
          <a:p>
            <a:pPr lvl="1"/>
            <a:r>
              <a:rPr lang="en-US" dirty="0"/>
              <a:t> Can malicious training data destroy the model, or create backdoors?</a:t>
            </a:r>
          </a:p>
          <a:p>
            <a:r>
              <a:rPr lang="en-US" dirty="0"/>
              <a:t> Adversarial test data</a:t>
            </a:r>
          </a:p>
          <a:p>
            <a:pPr lvl="1"/>
            <a:r>
              <a:rPr lang="en-US" dirty="0"/>
              <a:t> Adversarial test example can fool the classifier</a:t>
            </a:r>
          </a:p>
          <a:p>
            <a:r>
              <a:rPr lang="en-US" dirty="0"/>
              <a:t> Data privacy</a:t>
            </a:r>
          </a:p>
          <a:p>
            <a:pPr lvl="1"/>
            <a:r>
              <a:rPr lang="en-US" dirty="0"/>
              <a:t> If a model learned partially from data on your cell phone is made public, can others extract your personal information from the model?</a:t>
            </a:r>
          </a:p>
          <a:p>
            <a:r>
              <a:rPr lang="en-US" dirty="0"/>
              <a:t> Note: issues are not necessarily specific to modern ML; they existed before as well, but attracted less attention because ML didn’t work as well as it does today. </a:t>
            </a:r>
          </a:p>
        </p:txBody>
      </p:sp>
    </p:spTree>
    <p:extLst>
      <p:ext uri="{BB962C8B-B14F-4D97-AF65-F5344CB8AC3E}">
        <p14:creationId xmlns:p14="http://schemas.microsoft.com/office/powerpoint/2010/main" val="2276728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F08315-3D6B-6641-953D-BA8284C66E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Adversarial Examples at Test Time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99B7B7-B50F-F14D-A9B6-4CB316C8F5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366" y="1275970"/>
            <a:ext cx="7341267" cy="290414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FDC515A-C448-DB4D-9BF6-31814568C1CF}"/>
              </a:ext>
            </a:extLst>
          </p:cNvPr>
          <p:cNvSpPr/>
          <p:nvPr/>
        </p:nvSpPr>
        <p:spPr>
          <a:xfrm>
            <a:off x="1009403" y="3194462"/>
            <a:ext cx="7588332" cy="4275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74B26D5-71ED-A54D-908F-7E2127E2286C}"/>
              </a:ext>
            </a:extLst>
          </p:cNvPr>
          <p:cNvSpPr/>
          <p:nvPr/>
        </p:nvSpPr>
        <p:spPr>
          <a:xfrm>
            <a:off x="4191990" y="3429000"/>
            <a:ext cx="1686296" cy="10954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72FED95-5F8E-D943-AB2D-F986E1ED21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6069" y="4647358"/>
            <a:ext cx="2651666" cy="176246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B3E244B-D6EB-2B4A-900A-B4A10D21F219}"/>
              </a:ext>
            </a:extLst>
          </p:cNvPr>
          <p:cNvSpPr/>
          <p:nvPr/>
        </p:nvSpPr>
        <p:spPr>
          <a:xfrm>
            <a:off x="495052" y="4524499"/>
            <a:ext cx="5205103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Image credit: </a:t>
            </a:r>
          </a:p>
          <a:p>
            <a:r>
              <a:rPr lang="en-US" sz="2200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Above: Explaining And Harnessing Adversarial Examples.  Ian J. </a:t>
            </a:r>
            <a:r>
              <a:rPr lang="en-US" sz="2200" dirty="0" err="1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Goodfellow</a:t>
            </a:r>
            <a:r>
              <a:rPr lang="en-US" sz="2200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Jonathon </a:t>
            </a:r>
            <a:r>
              <a:rPr lang="en-US" sz="2200" dirty="0" err="1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Shlens</a:t>
            </a:r>
            <a:r>
              <a:rPr lang="en-US" sz="2200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&amp; Christian </a:t>
            </a:r>
            <a:r>
              <a:rPr lang="en-US" sz="2200" dirty="0" err="1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Szegedy</a:t>
            </a:r>
            <a:r>
              <a:rPr lang="en-US" sz="2200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2015</a:t>
            </a:r>
          </a:p>
          <a:p>
            <a:r>
              <a:rPr lang="en-US" sz="2200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Right: Wikipedia</a:t>
            </a:r>
          </a:p>
          <a:p>
            <a:endParaRPr lang="en-US" sz="2200" dirty="0">
              <a:solidFill>
                <a:srgbClr val="7030A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0689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89A85A-DC61-D64E-8848-F2877EAF78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3D Adversarial Examples</a:t>
            </a:r>
          </a:p>
        </p:txBody>
      </p:sp>
      <p:pic>
        <p:nvPicPr>
          <p:cNvPr id="4" name="Synthesizing Robust Adversarial Examples_ Adversarial Turtle">
            <a:hlinkClick r:id="" action="ppaction://media"/>
            <a:extLst>
              <a:ext uri="{FF2B5EF4-FFF2-40B4-BE49-F238E27FC236}">
                <a16:creationId xmlns:a16="http://schemas.microsoft.com/office/drawing/2014/main" id="{4ADB1AF9-B8B2-894B-9E62-A49E94CA98E4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913" y="1257071"/>
            <a:ext cx="6154853" cy="4923197"/>
          </a:xfr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87C2929-9505-034A-86B8-588364014E37}"/>
              </a:ext>
            </a:extLst>
          </p:cNvPr>
          <p:cNvSpPr txBox="1">
            <a:spLocks/>
          </p:cNvSpPr>
          <p:nvPr/>
        </p:nvSpPr>
        <p:spPr>
          <a:xfrm>
            <a:off x="400050" y="1112066"/>
            <a:ext cx="8563356" cy="45638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anose="05000000000000000000" pitchFamily="2" charset="2"/>
              <a:buChar char="Ø"/>
              <a:defRPr sz="22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charset="2"/>
              <a:buChar char="Ø"/>
              <a:defRPr sz="22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2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 A turtle that is almost always classified as a rifle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8CBFCC0-5E30-5B4C-BACF-7EF1630BCA76}"/>
              </a:ext>
            </a:extLst>
          </p:cNvPr>
          <p:cNvSpPr/>
          <p:nvPr/>
        </p:nvSpPr>
        <p:spPr>
          <a:xfrm>
            <a:off x="5978629" y="2569650"/>
            <a:ext cx="327225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[Synthesizing Robust Adversarial Examples Anish </a:t>
            </a:r>
            <a:r>
              <a:rPr lang="en-US" sz="2200" dirty="0" err="1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Athalye</a:t>
            </a:r>
            <a:r>
              <a:rPr lang="en-US" sz="2200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Logan Engstrom, Andrew Ilyas, Kevin Kwok, 2018]</a:t>
            </a:r>
          </a:p>
          <a:p>
            <a:r>
              <a:rPr lang="en-US" sz="2200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Video link: https://</a:t>
            </a:r>
            <a:r>
              <a:rPr lang="en-US" sz="2200" dirty="0" err="1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www.youtube.com</a:t>
            </a:r>
            <a:r>
              <a:rPr lang="en-US" sz="2200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en-US" sz="2200" dirty="0" err="1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watch?v</a:t>
            </a:r>
            <a:r>
              <a:rPr lang="en-US" sz="2200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=YXy6oX1iNoA&amp;feature=</a:t>
            </a:r>
            <a:r>
              <a:rPr lang="en-US" sz="2200" dirty="0" err="1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youtu.be</a:t>
            </a:r>
            <a:endParaRPr lang="en-US" sz="2200" dirty="0">
              <a:solidFill>
                <a:srgbClr val="7030A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8972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24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CE4F69-E4C6-5747-B8B3-F08861992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Formulation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F6E6284-1580-5D4C-BA12-15D9AE1611C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 Supervised learning with binary classification</a:t>
                </a:r>
              </a:p>
              <a:p>
                <a:pPr lvl="1"/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𝒳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  <m:r>
                      <a:rPr lang="en-US" b="0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𝒴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={−1,1}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𝒳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ℝ</m:t>
                    </m:r>
                  </m:oMath>
                </a14:m>
                <a:endParaRPr lang="en-US" dirty="0"/>
              </a:p>
              <a:p>
                <a:r>
                  <a:rPr lang="en-US" dirty="0"/>
                  <a:t> Training distributions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𝒟</m:t>
                    </m:r>
                  </m:oMath>
                </a14:m>
                <a:r>
                  <a:rPr lang="en-US" dirty="0"/>
                  <a:t>, clean test distribution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𝒟</m:t>
                    </m:r>
                  </m:oMath>
                </a14:m>
                <a:endParaRPr lang="en-US" dirty="0"/>
              </a:p>
              <a:p>
                <a:r>
                  <a:rPr lang="en-US" dirty="0"/>
                  <a:t> Clean test accuracy: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b="0" i="0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Pr</m:t>
                            </m:r>
                          </m:e>
                          <m:lim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∼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𝒟</m:t>
                            </m:r>
                          </m:lim>
                        </m:limLow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𝑦𝑓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&gt;0)</m:t>
                            </m:r>
                          </m:e>
                        </m:d>
                      </m:e>
                    </m:func>
                  </m:oMath>
                </a14:m>
                <a:endParaRPr lang="en-US" dirty="0"/>
              </a:p>
              <a:p>
                <a:r>
                  <a:rPr lang="en-US" dirty="0"/>
                  <a:t> Attack/threat model: can perturb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to get adversarial example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 Commonly-studied attack model: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en-US" dirty="0"/>
                  <a:t> where </a:t>
                </a:r>
                <a14:m>
                  <m:oMath xmlns:m="http://schemas.openxmlformats.org/officeDocument/2006/math">
                    <m:r>
                      <m:rPr>
                        <m:lit/>
                      </m:rPr>
                      <a:rPr lang="en-US" b="0" i="1" smtClean="0">
                        <a:latin typeface="Cambria Math" panose="02040503050406030204" pitchFamily="18" charset="0"/>
                      </a:rPr>
                      <m:t>||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m:rPr>
                        <m:lit/>
                      </m:rP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lit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∞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 For small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 (say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=0.1</m:t>
                    </m:r>
                  </m:oMath>
                </a14:m>
                <a:r>
                  <a:rPr lang="en-US" dirty="0"/>
                  <a:t> when coordinates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has average scale 1), such perturbation often does not affect human classification</a:t>
                </a:r>
              </a:p>
              <a:p>
                <a:r>
                  <a:rPr lang="en-US" dirty="0"/>
                  <a:t> Attacker’s goal: find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/>
                  <a:t> such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 Defender’s goal: maximize the robust test accuracy</a:t>
                </a: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Pr</m:t>
                            </m:r>
                          </m:e>
                          <m:lim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∼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𝒟</m:t>
                            </m:r>
                          </m:lim>
                        </m:limLow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∀</m:t>
                            </m:r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with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lit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||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Δ</m:t>
                            </m:r>
                            <m:r>
                              <m:rPr>
                                <m:lit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lit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432FF"/>
                                    </a:solidFill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</m:t>
                            </m:r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t</m:t>
                            </m:r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𝑦𝑓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&gt;0)</m:t>
                            </m:r>
                          </m:e>
                        </m:d>
                      </m:e>
                    </m:func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F6E6284-1580-5D4C-BA12-15D9AE1611C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593" t="-1667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28978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4FDB0B-0663-D440-9755-EB0D7678B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Attack Algorithms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6E1D372-324E-B946-A855-30A7DAB6101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Fast gradient sign method (FGSM)</a:t>
                </a:r>
              </a:p>
              <a:p>
                <a:r>
                  <a:rPr lang="en-US" dirty="0"/>
                  <a:t> 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dirty="0"/>
                  <a:t> be the loss function for training example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 Recall that small loss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correct </a:t>
                </a:r>
              </a:p>
              <a:p>
                <a:r>
                  <a:rPr lang="en-US" dirty="0"/>
                  <a:t> Attack: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⋅</m:t>
                    </m:r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sign</m:t>
                    </m:r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ℓ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Projected gradient descent (PGD)</a:t>
                </a:r>
              </a:p>
              <a:p>
                <a:r>
                  <a:rPr lang="en-US" dirty="0"/>
                  <a:t> Solve the optimization problem below by projected gradient ascent </a:t>
                </a:r>
              </a:p>
              <a:p>
                <a:pPr marL="0" indent="0" algn="ctr">
                  <a:buNone/>
                </a:pPr>
                <a:r>
                  <a:rPr lang="en-US" b="0" dirty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max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ℓ(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b="0" dirty="0"/>
              </a:p>
              <a:p>
                <a:pPr marL="0" indent="0" algn="ctr">
                  <a:buNone/>
                </a:pPr>
                <a:r>
                  <a:rPr lang="en-US" dirty="0"/>
                  <a:t> </a:t>
                </a:r>
                <a:r>
                  <a:rPr lang="en-US" dirty="0" err="1"/>
                  <a:t>s.t.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m:rPr>
                        <m:lit/>
                      </m:rPr>
                      <a:rPr lang="en-US" b="0" i="1" smtClean="0">
                        <a:latin typeface="Cambria Math" panose="02040503050406030204" pitchFamily="18" charset="0"/>
                      </a:rPr>
                      <m:t>||</m:t>
                    </m:r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m:rPr>
                        <m:lit/>
                      </m:rPr>
                      <a:rPr lang="en-US" b="0" i="1" dirty="0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lit/>
                          </m:rPr>
                          <a:rPr lang="en-US" b="0" i="1" dirty="0" smtClean="0"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∞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6E1D372-324E-B946-A855-30A7DAB6101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889" t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13456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76ED3A-3644-C94C-B9C7-48AC763FF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Defense: Adversarial Training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E485A13-6ACC-6F49-889E-8CFB68F235F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Idea: solving the min-max problem</a:t>
                </a:r>
                <a:endParaRPr lang="en-US" i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𝑎𝑟𝑔𝑚𝑖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m:rPr>
                                      <m:lit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||</m:t>
                                  </m:r>
                                  <m:sSup>
                                    <m:sSupPr>
                                      <m:ctrlPr>
                                        <a:rPr lang="en-US" b="0" i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panose="02040503050406030204" pitchFamily="18" charset="0"/>
                                        </a:rPr>
                                        <m:t>Δ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  <m:r>
                                    <m:rPr>
                                      <m:lit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lit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∞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≤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lim>
                              </m:limLow>
                            </m:fNam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ℓ(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panose="02040503050406030204" pitchFamily="18" charset="0"/>
                                        </a:rPr>
                                        <m:t>Δ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E485A13-6ACC-6F49-889E-8CFB68F235F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889" t="-1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ight Brace 3">
            <a:extLst>
              <a:ext uri="{FF2B5EF4-FFF2-40B4-BE49-F238E27FC236}">
                <a16:creationId xmlns:a16="http://schemas.microsoft.com/office/drawing/2014/main" id="{FABA4528-506B-434B-A7FD-FD670CA63B90}"/>
              </a:ext>
            </a:extLst>
          </p:cNvPr>
          <p:cNvSpPr/>
          <p:nvPr/>
        </p:nvSpPr>
        <p:spPr>
          <a:xfrm rot="5400000">
            <a:off x="5516088" y="694705"/>
            <a:ext cx="403762" cy="3479469"/>
          </a:xfrm>
          <a:prstGeom prst="rightBrace">
            <a:avLst>
              <a:gd name="adj1" fmla="val 66539"/>
              <a:gd name="adj2" fmla="val 50000"/>
            </a:avLst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792FD6-45E8-EE4C-B241-93EF4E120C8C}"/>
              </a:ext>
            </a:extLst>
          </p:cNvPr>
          <p:cNvSpPr txBox="1"/>
          <p:nvPr/>
        </p:nvSpPr>
        <p:spPr>
          <a:xfrm>
            <a:off x="3776353" y="2868622"/>
            <a:ext cx="407323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the “best” adversarial examples the attacker can find</a:t>
            </a:r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A93EFC02-4AB8-094A-B897-523F8A1A8D80}"/>
              </a:ext>
            </a:extLst>
          </p:cNvPr>
          <p:cNvSpPr/>
          <p:nvPr/>
        </p:nvSpPr>
        <p:spPr>
          <a:xfrm rot="5400000">
            <a:off x="2320698" y="1703180"/>
            <a:ext cx="403762" cy="1462520"/>
          </a:xfrm>
          <a:prstGeom prst="rightBrace">
            <a:avLst>
              <a:gd name="adj1" fmla="val 66539"/>
              <a:gd name="adj2" fmla="val 50000"/>
            </a:avLst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D1DECE-06C8-8043-8798-48BD54A24FB7}"/>
              </a:ext>
            </a:extLst>
          </p:cNvPr>
          <p:cNvSpPr txBox="1"/>
          <p:nvPr/>
        </p:nvSpPr>
        <p:spPr>
          <a:xfrm>
            <a:off x="988113" y="2670709"/>
            <a:ext cx="307571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The parameters for which no adversarial examples increases the loss much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D286DF68-06D1-4145-A9B9-0ADDD05E10A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00050" y="4392877"/>
                <a:ext cx="8563356" cy="456383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182880" indent="-18288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anose="05000000000000000000" pitchFamily="2" charset="2"/>
                  <a:buChar char="Ø"/>
                  <a:defRPr sz="2200" kern="120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lvl1pPr>
                <a:lvl2pPr marL="45720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charset="2"/>
                  <a:buChar char="Ø"/>
                  <a:defRPr sz="2200" kern="1200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defRPr>
                </a:lvl2pPr>
                <a:lvl3pPr marL="73152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2200" kern="1200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defRPr>
                </a:lvl3pPr>
                <a:lvl4pPr marL="100584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28016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600000" indent="-22860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900000" indent="-22860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200000" indent="-22860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500000" indent="-22860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Wingdings" panose="05000000000000000000" pitchFamily="2" charset="2"/>
                  <a:buNone/>
                </a:pPr>
                <a:r>
                  <a:rPr lang="en-US" dirty="0"/>
                  <a:t>Computational challenge: </a:t>
                </a:r>
              </a:p>
              <a:p>
                <a:r>
                  <a:rPr lang="en-US" dirty="0"/>
                  <a:t> the max cannot be evaluated exactly</a:t>
                </a:r>
              </a:p>
              <a:p>
                <a:r>
                  <a:rPr lang="en-US" dirty="0"/>
                  <a:t> heuristic: iteratively update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Δ</m:t>
                            </m:r>
                          </m:e>
                          <m:sup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p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Am empirically strong defense; but hard to scale to large datasets due to computational overheads</a:t>
                </a:r>
              </a:p>
              <a:p>
                <a:pPr marL="0" indent="0">
                  <a:buFont typeface="Wingdings" panose="05000000000000000000" pitchFamily="2" charset="2"/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D286DF68-06D1-4145-A9B9-0ADDD05E10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050" y="4392877"/>
                <a:ext cx="8563356" cy="4563836"/>
              </a:xfrm>
              <a:prstGeom prst="rect">
                <a:avLst/>
              </a:prstGeom>
              <a:blipFill>
                <a:blip r:embed="rId4"/>
                <a:stretch>
                  <a:fillRect l="-889" t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77085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 animBg="1"/>
      <p:bldP spid="7" grpId="0"/>
    </p:bldLst>
  </p:timing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113336</TotalTime>
  <Words>474</Words>
  <Application>Microsoft Macintosh PowerPoint</Application>
  <PresentationFormat>On-screen Show (4:3)</PresentationFormat>
  <Paragraphs>55</Paragraphs>
  <Slides>7</Slides>
  <Notes>4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</vt:i4>
      </vt:variant>
    </vt:vector>
  </HeadingPairs>
  <TitlesOfParts>
    <vt:vector size="16" baseType="lpstr">
      <vt:lpstr>Calibri</vt:lpstr>
      <vt:lpstr>Calibri Light</vt:lpstr>
      <vt:lpstr>Cambria Math</vt:lpstr>
      <vt:lpstr>Rockwell</vt:lpstr>
      <vt:lpstr>Rockwell Condensed</vt:lpstr>
      <vt:lpstr>Wingdings</vt:lpstr>
      <vt:lpstr>Wingdings 2</vt:lpstr>
      <vt:lpstr>HDOfficeLightV0</vt:lpstr>
      <vt:lpstr>Wood Type</vt:lpstr>
      <vt:lpstr>Adversarial Machine Learning</vt:lpstr>
      <vt:lpstr>Security Problems in Machine Learning</vt:lpstr>
      <vt:lpstr>Adversarial Examples at Test Time</vt:lpstr>
      <vt:lpstr>3D Adversarial Examples</vt:lpstr>
      <vt:lpstr>Formulation</vt:lpstr>
      <vt:lpstr>Attack Algorithms</vt:lpstr>
      <vt:lpstr>Defense: Adversarial Training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linear algebraic structure of word meanings</dc:title>
  <dc:creator>Tengyu Ma</dc:creator>
  <cp:lastModifiedBy>Tengyu Ma</cp:lastModifiedBy>
  <cp:revision>7046</cp:revision>
  <cp:lastPrinted>2017-02-15T19:12:40Z</cp:lastPrinted>
  <dcterms:created xsi:type="dcterms:W3CDTF">2015-11-04T02:59:43Z</dcterms:created>
  <dcterms:modified xsi:type="dcterms:W3CDTF">2019-06-04T05:43:54Z</dcterms:modified>
</cp:coreProperties>
</file>